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3921" r:id="rId2"/>
    <p:sldMasterId id="2147484105" r:id="rId3"/>
    <p:sldMasterId id="2147484118" r:id="rId4"/>
  </p:sldMasterIdLst>
  <p:notesMasterIdLst>
    <p:notesMasterId r:id="rId25"/>
  </p:notesMasterIdLst>
  <p:handoutMasterIdLst>
    <p:handoutMasterId r:id="rId26"/>
  </p:handoutMasterIdLst>
  <p:sldIdLst>
    <p:sldId id="369" r:id="rId5"/>
    <p:sldId id="370" r:id="rId6"/>
    <p:sldId id="534" r:id="rId7"/>
    <p:sldId id="552" r:id="rId8"/>
    <p:sldId id="538" r:id="rId9"/>
    <p:sldId id="446" r:id="rId10"/>
    <p:sldId id="539" r:id="rId11"/>
    <p:sldId id="540" r:id="rId12"/>
    <p:sldId id="542" r:id="rId13"/>
    <p:sldId id="535" r:id="rId14"/>
    <p:sldId id="536" r:id="rId15"/>
    <p:sldId id="537" r:id="rId16"/>
    <p:sldId id="409" r:id="rId17"/>
    <p:sldId id="526" r:id="rId18"/>
    <p:sldId id="529" r:id="rId19"/>
    <p:sldId id="527" r:id="rId20"/>
    <p:sldId id="528" r:id="rId21"/>
    <p:sldId id="555" r:id="rId22"/>
    <p:sldId id="558" r:id="rId23"/>
    <p:sldId id="433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99FF"/>
    <a:srgbClr val="18A30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4471" autoAdjust="0"/>
  </p:normalViewPr>
  <p:slideViewPr>
    <p:cSldViewPr>
      <p:cViewPr varScale="1">
        <p:scale>
          <a:sx n="103" d="100"/>
          <a:sy n="103" d="100"/>
        </p:scale>
        <p:origin x="18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1F94D-85E6-4E4E-9756-951B61188954}" type="doc">
      <dgm:prSet loTypeId="urn:microsoft.com/office/officeart/2005/8/layout/cycle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225090-4FCB-4907-B01F-C0DB6E4B1E7C}">
      <dgm:prSet phldrT="[Text]"/>
      <dgm:spPr/>
      <dgm:t>
        <a:bodyPr/>
        <a:lstStyle/>
        <a:p>
          <a:r>
            <a:rPr lang="en-US" dirty="0" smtClean="0"/>
            <a:t>Client</a:t>
          </a:r>
          <a:endParaRPr lang="en-US" dirty="0"/>
        </a:p>
      </dgm:t>
    </dgm:pt>
    <dgm:pt modelId="{3501C1DB-DFE6-4A77-84A9-9097F481E7FF}" type="parTrans" cxnId="{F5E06ABC-A183-4F75-8674-BEF62255E364}">
      <dgm:prSet/>
      <dgm:spPr/>
      <dgm:t>
        <a:bodyPr/>
        <a:lstStyle/>
        <a:p>
          <a:endParaRPr lang="en-US"/>
        </a:p>
      </dgm:t>
    </dgm:pt>
    <dgm:pt modelId="{3E947708-D8BA-49C8-B6EC-6D0D73DCDDF8}" type="sibTrans" cxnId="{F5E06ABC-A183-4F75-8674-BEF62255E364}">
      <dgm:prSet/>
      <dgm:spPr/>
      <dgm:t>
        <a:bodyPr/>
        <a:lstStyle/>
        <a:p>
          <a:endParaRPr lang="en-US"/>
        </a:p>
      </dgm:t>
    </dgm:pt>
    <dgm:pt modelId="{05CED94F-16EF-4D26-A7C1-5089BA03C468}">
      <dgm:prSet phldrT="[Text]"/>
      <dgm:spPr/>
      <dgm:t>
        <a:bodyPr/>
        <a:lstStyle/>
        <a:p>
          <a:r>
            <a:rPr lang="en-US" dirty="0" smtClean="0"/>
            <a:t>Medical Providers</a:t>
          </a:r>
          <a:endParaRPr lang="en-US" dirty="0"/>
        </a:p>
      </dgm:t>
    </dgm:pt>
    <dgm:pt modelId="{166D1513-68C8-4ECE-ACA2-719AB2D9F118}" type="parTrans" cxnId="{24636A97-6564-401B-BC44-824028E4C8BD}">
      <dgm:prSet/>
      <dgm:spPr/>
      <dgm:t>
        <a:bodyPr/>
        <a:lstStyle/>
        <a:p>
          <a:endParaRPr lang="en-US"/>
        </a:p>
      </dgm:t>
    </dgm:pt>
    <dgm:pt modelId="{53C55884-AE5E-4DEC-9B55-94F19094D4BF}" type="sibTrans" cxnId="{24636A97-6564-401B-BC44-824028E4C8BD}">
      <dgm:prSet/>
      <dgm:spPr/>
      <dgm:t>
        <a:bodyPr/>
        <a:lstStyle/>
        <a:p>
          <a:endParaRPr lang="en-US"/>
        </a:p>
      </dgm:t>
    </dgm:pt>
    <dgm:pt modelId="{0C3AF326-3C98-4ED3-90F9-2871CB4F15E1}">
      <dgm:prSet phldrT="[Text]"/>
      <dgm:spPr/>
      <dgm:t>
        <a:bodyPr/>
        <a:lstStyle/>
        <a:p>
          <a:r>
            <a:rPr lang="en-US" dirty="0" smtClean="0"/>
            <a:t>SUD Treatment</a:t>
          </a:r>
          <a:endParaRPr lang="en-US" dirty="0"/>
        </a:p>
      </dgm:t>
    </dgm:pt>
    <dgm:pt modelId="{60D7DA24-3083-4138-95A0-0F74B8CDE78F}" type="parTrans" cxnId="{F6B8CEA7-FBE7-4E7A-9BC6-F6B1AAC5803F}">
      <dgm:prSet/>
      <dgm:spPr/>
      <dgm:t>
        <a:bodyPr/>
        <a:lstStyle/>
        <a:p>
          <a:endParaRPr lang="en-US"/>
        </a:p>
      </dgm:t>
    </dgm:pt>
    <dgm:pt modelId="{95B0503E-A10E-4E8E-97C9-9C8C056FC567}" type="sibTrans" cxnId="{F6B8CEA7-FBE7-4E7A-9BC6-F6B1AAC5803F}">
      <dgm:prSet/>
      <dgm:spPr/>
      <dgm:t>
        <a:bodyPr/>
        <a:lstStyle/>
        <a:p>
          <a:endParaRPr lang="en-US"/>
        </a:p>
      </dgm:t>
    </dgm:pt>
    <dgm:pt modelId="{22EA5695-8E68-4FC5-95E0-DF1273603A13}" type="pres">
      <dgm:prSet presAssocID="{29B1F94D-85E6-4E4E-9756-951B611889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B5CBC1-3172-418E-BBEA-3ED67F78869E}" type="pres">
      <dgm:prSet presAssocID="{DB225090-4FCB-4907-B01F-C0DB6E4B1E7C}" presName="node" presStyleLbl="node1" presStyleIdx="0" presStyleCnt="3" custRadScaleRad="1000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067F7-3E13-411C-9D99-8E68D3EE2DFA}" type="pres">
      <dgm:prSet presAssocID="{DB225090-4FCB-4907-B01F-C0DB6E4B1E7C}" presName="spNode" presStyleCnt="0"/>
      <dgm:spPr/>
    </dgm:pt>
    <dgm:pt modelId="{A8C842F3-BBAD-4CCC-8247-C12D6780CFB3}" type="pres">
      <dgm:prSet presAssocID="{3E947708-D8BA-49C8-B6EC-6D0D73DCDDF8}" presName="sibTrans" presStyleLbl="sibTrans1D1" presStyleIdx="0" presStyleCnt="3"/>
      <dgm:spPr/>
      <dgm:t>
        <a:bodyPr/>
        <a:lstStyle/>
        <a:p>
          <a:endParaRPr lang="en-US"/>
        </a:p>
      </dgm:t>
    </dgm:pt>
    <dgm:pt modelId="{86FDF445-0149-4D4E-B23F-94816749D90C}" type="pres">
      <dgm:prSet presAssocID="{05CED94F-16EF-4D26-A7C1-5089BA03C4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0EFCB-5B7A-41C9-BF43-50411BF20EE6}" type="pres">
      <dgm:prSet presAssocID="{05CED94F-16EF-4D26-A7C1-5089BA03C468}" presName="spNode" presStyleCnt="0"/>
      <dgm:spPr/>
    </dgm:pt>
    <dgm:pt modelId="{8A7A6803-2D75-429C-B465-37F5E38A1BA7}" type="pres">
      <dgm:prSet presAssocID="{53C55884-AE5E-4DEC-9B55-94F19094D4BF}" presName="sibTrans" presStyleLbl="sibTrans1D1" presStyleIdx="1" presStyleCnt="3"/>
      <dgm:spPr/>
      <dgm:t>
        <a:bodyPr/>
        <a:lstStyle/>
        <a:p>
          <a:endParaRPr lang="en-US"/>
        </a:p>
      </dgm:t>
    </dgm:pt>
    <dgm:pt modelId="{28E87616-7C6E-454C-A77A-6F3DAC0CC045}" type="pres">
      <dgm:prSet presAssocID="{0C3AF326-3C98-4ED3-90F9-2871CB4F15E1}" presName="node" presStyleLbl="node1" presStyleIdx="2" presStyleCnt="3" custScaleX="104517" custScaleY="104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75798-E51B-47A1-985C-ADA7C08A9A65}" type="pres">
      <dgm:prSet presAssocID="{0C3AF326-3C98-4ED3-90F9-2871CB4F15E1}" presName="spNode" presStyleCnt="0"/>
      <dgm:spPr/>
    </dgm:pt>
    <dgm:pt modelId="{B4B39FA1-2DD8-467B-8AAF-61CA363F3B1A}" type="pres">
      <dgm:prSet presAssocID="{95B0503E-A10E-4E8E-97C9-9C8C056FC567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24636A97-6564-401B-BC44-824028E4C8BD}" srcId="{29B1F94D-85E6-4E4E-9756-951B61188954}" destId="{05CED94F-16EF-4D26-A7C1-5089BA03C468}" srcOrd="1" destOrd="0" parTransId="{166D1513-68C8-4ECE-ACA2-719AB2D9F118}" sibTransId="{53C55884-AE5E-4DEC-9B55-94F19094D4BF}"/>
    <dgm:cxn modelId="{81A56198-089A-4C00-838B-C61C44073A63}" type="presOf" srcId="{3E947708-D8BA-49C8-B6EC-6D0D73DCDDF8}" destId="{A8C842F3-BBAD-4CCC-8247-C12D6780CFB3}" srcOrd="0" destOrd="0" presId="urn:microsoft.com/office/officeart/2005/8/layout/cycle5"/>
    <dgm:cxn modelId="{899CBE34-D551-4F27-B173-7C06C06CC98A}" type="presOf" srcId="{05CED94F-16EF-4D26-A7C1-5089BA03C468}" destId="{86FDF445-0149-4D4E-B23F-94816749D90C}" srcOrd="0" destOrd="0" presId="urn:microsoft.com/office/officeart/2005/8/layout/cycle5"/>
    <dgm:cxn modelId="{0507F153-7518-436C-B07E-4C1796F0AB3B}" type="presOf" srcId="{DB225090-4FCB-4907-B01F-C0DB6E4B1E7C}" destId="{19B5CBC1-3172-418E-BBEA-3ED67F78869E}" srcOrd="0" destOrd="0" presId="urn:microsoft.com/office/officeart/2005/8/layout/cycle5"/>
    <dgm:cxn modelId="{2D42F1D6-41D7-4FB2-85E3-C27C2D047B5C}" type="presOf" srcId="{53C55884-AE5E-4DEC-9B55-94F19094D4BF}" destId="{8A7A6803-2D75-429C-B465-37F5E38A1BA7}" srcOrd="0" destOrd="0" presId="urn:microsoft.com/office/officeart/2005/8/layout/cycle5"/>
    <dgm:cxn modelId="{F6B8CEA7-FBE7-4E7A-9BC6-F6B1AAC5803F}" srcId="{29B1F94D-85E6-4E4E-9756-951B61188954}" destId="{0C3AF326-3C98-4ED3-90F9-2871CB4F15E1}" srcOrd="2" destOrd="0" parTransId="{60D7DA24-3083-4138-95A0-0F74B8CDE78F}" sibTransId="{95B0503E-A10E-4E8E-97C9-9C8C056FC567}"/>
    <dgm:cxn modelId="{F5E06ABC-A183-4F75-8674-BEF62255E364}" srcId="{29B1F94D-85E6-4E4E-9756-951B61188954}" destId="{DB225090-4FCB-4907-B01F-C0DB6E4B1E7C}" srcOrd="0" destOrd="0" parTransId="{3501C1DB-DFE6-4A77-84A9-9097F481E7FF}" sibTransId="{3E947708-D8BA-49C8-B6EC-6D0D73DCDDF8}"/>
    <dgm:cxn modelId="{9BEFE482-4738-4D20-B5B5-56744814F247}" type="presOf" srcId="{29B1F94D-85E6-4E4E-9756-951B61188954}" destId="{22EA5695-8E68-4FC5-95E0-DF1273603A13}" srcOrd="0" destOrd="0" presId="urn:microsoft.com/office/officeart/2005/8/layout/cycle5"/>
    <dgm:cxn modelId="{6DC433B8-4054-41B8-864B-38B51348ED3E}" type="presOf" srcId="{0C3AF326-3C98-4ED3-90F9-2871CB4F15E1}" destId="{28E87616-7C6E-454C-A77A-6F3DAC0CC045}" srcOrd="0" destOrd="0" presId="urn:microsoft.com/office/officeart/2005/8/layout/cycle5"/>
    <dgm:cxn modelId="{E462AE0F-B32F-4F2A-B77E-E9B44A5F5F08}" type="presOf" srcId="{95B0503E-A10E-4E8E-97C9-9C8C056FC567}" destId="{B4B39FA1-2DD8-467B-8AAF-61CA363F3B1A}" srcOrd="0" destOrd="0" presId="urn:microsoft.com/office/officeart/2005/8/layout/cycle5"/>
    <dgm:cxn modelId="{A3DA1BE3-3BFD-4604-9727-093392E34E25}" type="presParOf" srcId="{22EA5695-8E68-4FC5-95E0-DF1273603A13}" destId="{19B5CBC1-3172-418E-BBEA-3ED67F78869E}" srcOrd="0" destOrd="0" presId="urn:microsoft.com/office/officeart/2005/8/layout/cycle5"/>
    <dgm:cxn modelId="{5B4225E5-9C87-4AF4-B6D6-A8E98644E8E1}" type="presParOf" srcId="{22EA5695-8E68-4FC5-95E0-DF1273603A13}" destId="{782067F7-3E13-411C-9D99-8E68D3EE2DFA}" srcOrd="1" destOrd="0" presId="urn:microsoft.com/office/officeart/2005/8/layout/cycle5"/>
    <dgm:cxn modelId="{E92CA1CD-DCC2-4234-ACAB-0B7308755580}" type="presParOf" srcId="{22EA5695-8E68-4FC5-95E0-DF1273603A13}" destId="{A8C842F3-BBAD-4CCC-8247-C12D6780CFB3}" srcOrd="2" destOrd="0" presId="urn:microsoft.com/office/officeart/2005/8/layout/cycle5"/>
    <dgm:cxn modelId="{DDA6B57F-97D0-43F3-BC85-A643704784F4}" type="presParOf" srcId="{22EA5695-8E68-4FC5-95E0-DF1273603A13}" destId="{86FDF445-0149-4D4E-B23F-94816749D90C}" srcOrd="3" destOrd="0" presId="urn:microsoft.com/office/officeart/2005/8/layout/cycle5"/>
    <dgm:cxn modelId="{3E6DE48D-7FD2-46DE-B6B0-711B38E383BF}" type="presParOf" srcId="{22EA5695-8E68-4FC5-95E0-DF1273603A13}" destId="{1A10EFCB-5B7A-41C9-BF43-50411BF20EE6}" srcOrd="4" destOrd="0" presId="urn:microsoft.com/office/officeart/2005/8/layout/cycle5"/>
    <dgm:cxn modelId="{FA8D0600-0A9B-4DF2-838B-DEAE4F737082}" type="presParOf" srcId="{22EA5695-8E68-4FC5-95E0-DF1273603A13}" destId="{8A7A6803-2D75-429C-B465-37F5E38A1BA7}" srcOrd="5" destOrd="0" presId="urn:microsoft.com/office/officeart/2005/8/layout/cycle5"/>
    <dgm:cxn modelId="{39BDF029-A624-4769-8FCD-C6F1BAE9FBA3}" type="presParOf" srcId="{22EA5695-8E68-4FC5-95E0-DF1273603A13}" destId="{28E87616-7C6E-454C-A77A-6F3DAC0CC045}" srcOrd="6" destOrd="0" presId="urn:microsoft.com/office/officeart/2005/8/layout/cycle5"/>
    <dgm:cxn modelId="{250E2E69-8B58-450A-85C1-5468BC977F67}" type="presParOf" srcId="{22EA5695-8E68-4FC5-95E0-DF1273603A13}" destId="{53B75798-E51B-47A1-985C-ADA7C08A9A65}" srcOrd="7" destOrd="0" presId="urn:microsoft.com/office/officeart/2005/8/layout/cycle5"/>
    <dgm:cxn modelId="{F0E0CC8C-2C12-445F-AE0C-BC21BDD8BB50}" type="presParOf" srcId="{22EA5695-8E68-4FC5-95E0-DF1273603A13}" destId="{B4B39FA1-2DD8-467B-8AAF-61CA363F3B1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5CBC1-3172-418E-BBEA-3ED67F78869E}">
      <dsp:nvSpPr>
        <dsp:cNvPr id="0" name=""/>
        <dsp:cNvSpPr/>
      </dsp:nvSpPr>
      <dsp:spPr>
        <a:xfrm>
          <a:off x="1851455" y="659"/>
          <a:ext cx="1622598" cy="10546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Client</a:t>
          </a:r>
          <a:endParaRPr lang="en-US" sz="2400" kern="1200" dirty="0"/>
        </a:p>
      </dsp:txBody>
      <dsp:txXfrm>
        <a:off x="1902941" y="52145"/>
        <a:ext cx="1519626" cy="951717"/>
      </dsp:txXfrm>
    </dsp:sp>
    <dsp:sp modelId="{A8C842F3-BBAD-4CCC-8247-C12D6780CFB3}">
      <dsp:nvSpPr>
        <dsp:cNvPr id="0" name=""/>
        <dsp:cNvSpPr/>
      </dsp:nvSpPr>
      <dsp:spPr>
        <a:xfrm>
          <a:off x="1279837" y="527754"/>
          <a:ext cx="2811141" cy="2811141"/>
        </a:xfrm>
        <a:custGeom>
          <a:avLst/>
          <a:gdLst/>
          <a:ahLst/>
          <a:cxnLst/>
          <a:rect l="0" t="0" r="0" b="0"/>
          <a:pathLst>
            <a:path>
              <a:moveTo>
                <a:pt x="2418647" y="431248"/>
              </a:moveTo>
              <a:arcTo wR="1405570" hR="1405570" stAng="18967029" swAng="234567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DF445-0149-4D4E-B23F-94816749D90C}">
      <dsp:nvSpPr>
        <dsp:cNvPr id="0" name=""/>
        <dsp:cNvSpPr/>
      </dsp:nvSpPr>
      <dsp:spPr>
        <a:xfrm>
          <a:off x="3091283" y="2109438"/>
          <a:ext cx="1622598" cy="10546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Medical Providers</a:t>
          </a:r>
          <a:endParaRPr lang="en-US" sz="2400" kern="1200" dirty="0"/>
        </a:p>
      </dsp:txBody>
      <dsp:txXfrm>
        <a:off x="3142769" y="2160924"/>
        <a:ext cx="1519626" cy="951717"/>
      </dsp:txXfrm>
    </dsp:sp>
    <dsp:sp modelId="{8A7A6803-2D75-429C-B465-37F5E38A1BA7}">
      <dsp:nvSpPr>
        <dsp:cNvPr id="0" name=""/>
        <dsp:cNvSpPr/>
      </dsp:nvSpPr>
      <dsp:spPr>
        <a:xfrm>
          <a:off x="1279752" y="528427"/>
          <a:ext cx="2811141" cy="2811141"/>
        </a:xfrm>
        <a:custGeom>
          <a:avLst/>
          <a:gdLst/>
          <a:ahLst/>
          <a:cxnLst/>
          <a:rect l="0" t="0" r="0" b="0"/>
          <a:pathLst>
            <a:path>
              <a:moveTo>
                <a:pt x="1845747" y="2740439"/>
              </a:moveTo>
              <a:arcTo wR="1405570" hR="1405570" stAng="4304993" swAng="20521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87616-7C6E-454C-A77A-6F3DAC0CC045}">
      <dsp:nvSpPr>
        <dsp:cNvPr id="0" name=""/>
        <dsp:cNvSpPr/>
      </dsp:nvSpPr>
      <dsp:spPr>
        <a:xfrm>
          <a:off x="620117" y="2083166"/>
          <a:ext cx="1695891" cy="11072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SUD Treatment</a:t>
          </a:r>
          <a:endParaRPr lang="en-US" sz="2400" kern="1200" dirty="0"/>
        </a:p>
      </dsp:txBody>
      <dsp:txXfrm>
        <a:off x="674168" y="2137217"/>
        <a:ext cx="1587789" cy="999131"/>
      </dsp:txXfrm>
    </dsp:sp>
    <dsp:sp modelId="{B4B39FA1-2DD8-467B-8AAF-61CA363F3B1A}">
      <dsp:nvSpPr>
        <dsp:cNvPr id="0" name=""/>
        <dsp:cNvSpPr/>
      </dsp:nvSpPr>
      <dsp:spPr>
        <a:xfrm>
          <a:off x="1279678" y="527731"/>
          <a:ext cx="2811141" cy="2811141"/>
        </a:xfrm>
        <a:custGeom>
          <a:avLst/>
          <a:gdLst/>
          <a:ahLst/>
          <a:cxnLst/>
          <a:rect l="0" t="0" r="0" b="0"/>
          <a:pathLst>
            <a:path>
              <a:moveTo>
                <a:pt x="5992" y="1275914"/>
              </a:moveTo>
              <a:arcTo wR="1405570" hR="1405570" stAng="11117565" swAng="22145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3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BA2344-4A8C-4FEE-BEB5-664698B09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5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6" tIns="46438" rIns="92876" bIns="464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06C9A7F-55F9-4ECB-99F4-98780DF46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76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C9A7F-55F9-4ECB-99F4-98780DF4672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3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1B84-65B0-4225-80B6-93498AB57F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4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1B84-65B0-4225-80B6-93498AB57F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1B84-65B0-4225-80B6-93498AB57F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18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C9A7F-55F9-4ECB-99F4-98780DF467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99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11B84-65B0-4225-80B6-93498AB57F0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46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C9A7F-55F9-4ECB-99F4-98780DF467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7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C9A7F-55F9-4ECB-99F4-98780DF467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3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C9A7F-55F9-4ECB-99F4-98780DF467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C9A7F-55F9-4ECB-99F4-98780DF467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C9A7F-55F9-4ECB-99F4-98780DF467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2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3EE7B-E635-4BDB-A688-9474EE46B0E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8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3EE7B-E635-4BDB-A688-9474EE46B0E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8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3EE7B-E635-4BDB-A688-9474EE46B0E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8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3EE7B-E635-4BDB-A688-9474EE46B0E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algn="ctr" eaLnBrk="1" hangingPunct="1"/>
            <a:endParaRPr lang="en-US" smtClean="0">
              <a:latin typeface="Arial" pitchFamily="34" charset="0"/>
            </a:endParaRPr>
          </a:p>
          <a:p>
            <a:pPr algn="ctr" eaLnBrk="1" hangingPunct="1"/>
            <a:r>
              <a:rPr lang="en-US" smtClean="0">
                <a:latin typeface="Arial" pitchFamily="34" charset="0"/>
              </a:rPr>
              <a:t>_______________________________________________________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4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B15A-47D6-4171-A02F-5ADD7C676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5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E66C-1DFA-4159-96E3-7B4B96C613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3E17-6ADD-4E1F-919C-E8502142B3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3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6FFA0-DD50-44A0-95A4-007E7CF58C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56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DD22-DACA-435B-8660-42C7FC14E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B15A-47D6-4171-A02F-5ADD7C6767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2388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FFA0-DD50-44A0-95A4-007E7CF58C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722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046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7459-438F-46C9-A7DD-B06C01279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2958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C350-6CD7-4A31-97F4-B8AD109813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965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2110-B35C-4A78-8485-E8F263E7B1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924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B71A-A740-433B-8A89-F7B084BB57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6605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C702-0018-4AC6-BB0C-F5DD700FF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722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457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2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B92F-B184-4C0D-B87E-62D0811D67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1824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36A5-05B5-49F8-B0CA-5052AA9C0A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3508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6805-4DDB-48DE-83A0-A1B775CC06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4364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E66C-1DFA-4159-96E3-7B4B96C613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0383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3E17-6ADD-4E1F-919C-E8502142B3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2300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6FFA0-DD50-44A0-95A4-007E7CF58C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5829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6FFA0-DD50-44A0-95A4-007E7CF58C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4815"/>
      </p:ext>
    </p:extLst>
  </p:cSld>
  <p:clrMapOvr>
    <a:masterClrMapping/>
  </p:clrMapOvr>
  <p:transition>
    <p:cover dir="rd"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8D68-1E9F-4910-A8DF-965F3DD39A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87952"/>
      </p:ext>
    </p:extLst>
  </p:cSld>
  <p:clrMapOvr>
    <a:masterClrMapping/>
  </p:clrMapOvr>
  <p:transition>
    <p:cover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DD22-DACA-435B-8660-42C7FC14E7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8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8082-6C0D-4B93-8C52-5BA6B090F2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7459-438F-46C9-A7DD-B06C01279F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9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0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722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1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28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1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0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39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79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73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86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0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C350-6CD7-4A31-97F4-B8AD109813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84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27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1AED-E3A5-40D8-8B08-CE0982E4646B}" type="datetimeFigureOut">
              <a:rPr lang="en-US" smtClean="0">
                <a:solidFill>
                  <a:srgbClr val="000000"/>
                </a:solidFill>
              </a:rPr>
              <a:pPr/>
              <a:t>11/3/2016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E3A3-B310-4DF1-BE14-1EB750564A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03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B15A-47D6-4171-A02F-5ADD7C6767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2388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FFA0-DD50-44A0-95A4-007E7CF58C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722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0461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7459-438F-46C9-A7DD-B06C01279F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2958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C350-6CD7-4A31-97F4-B8AD109813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965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2110-B35C-4A78-8485-E8F263E7B1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924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B71A-A740-433B-8A89-F7B084BB57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6605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B92F-B184-4C0D-B87E-62D0811D67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1824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36A5-05B5-49F8-B0CA-5052AA9C0A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3508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2110-B35C-4A78-8485-E8F263E7B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7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6805-4DDB-48DE-83A0-A1B775CC06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4364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E66C-1DFA-4159-96E3-7B4B96C613C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0383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3E17-6ADD-4E1F-919C-E8502142B3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2300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6FFA0-DD50-44A0-95A4-007E7CF58C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58295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6FFA0-DD50-44A0-95A4-007E7CF58C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4815"/>
      </p:ext>
    </p:extLst>
  </p:cSld>
  <p:clrMapOvr>
    <a:masterClrMapping/>
  </p:clrMapOvr>
  <p:transition>
    <p:cover dir="rd"/>
  </p:transition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8D68-1E9F-4910-A8DF-965F3DD39A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87952"/>
      </p:ext>
    </p:extLst>
  </p:cSld>
  <p:clrMapOvr>
    <a:masterClrMapping/>
  </p:clrMapOvr>
  <p:transition>
    <p:cover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DD22-DACA-435B-8660-42C7FC14E7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8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8082-6C0D-4B93-8C52-5BA6B090F2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457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8DDF-DA5E-4EE2-B3BE-72A9EF518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9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C702-0018-4AC6-BB0C-F5DD700FF6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61722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457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B71A-A740-433B-8A89-F7B084BB57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C702-0018-4AC6-BB0C-F5DD700FF6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61722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457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72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C702-0018-4AC6-BB0C-F5DD700FF6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61722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457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1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C702-0018-4AC6-BB0C-F5DD700FF6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61722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457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98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C702-0018-4AC6-BB0C-F5DD700FF6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61722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457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7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B92F-B184-4C0D-B87E-62D0811D67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36A5-05B5-49F8-B0CA-5052AA9C0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6805-4DDB-48DE-83A0-A1B775CC06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E6FFA0-DD50-44A0-95A4-007E7CF58C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7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E6FFA0-DD50-44A0-95A4-007E7CF58C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4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ransition>
    <p:cover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371AED-E3A5-40D8-8B08-CE0982E4646B}" type="datetimeFigureOut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11/3/2016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26E3A3-B310-4DF1-BE14-1EB750564A63}" type="slidenum">
              <a:rPr lang="en-US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04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E6FFA0-DD50-44A0-95A4-007E7CF58C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red bann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&amp;A-rgb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0"/>
            <a:ext cx="22590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4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36" r:id="rId18"/>
    <p:sldLayoutId id="2147484137" r:id="rId19"/>
    <p:sldLayoutId id="2147484138" r:id="rId20"/>
    <p:sldLayoutId id="2147484139" r:id="rId21"/>
    <p:sldLayoutId id="2147484140" r:id="rId22"/>
  </p:sldLayoutIdLst>
  <p:transition>
    <p:cover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1.xml"/><Relationship Id="rId4" Type="http://schemas.openxmlformats.org/officeDocument/2006/relationships/hyperlink" Target="mailto:KeMartz@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6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9924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Treatment Referral in an </a:t>
            </a:r>
            <a:r>
              <a:rPr lang="en-US" b="1" u="sng" dirty="0" err="1" smtClean="0"/>
              <a:t>Opioid</a:t>
            </a:r>
            <a:r>
              <a:rPr lang="en-US" b="1" u="sng" dirty="0" smtClean="0"/>
              <a:t> Crisis: </a:t>
            </a:r>
            <a:r>
              <a:rPr lang="en-US" sz="2800" b="1" dirty="0" smtClean="0"/>
              <a:t>Opportunities to Engage</a:t>
            </a:r>
          </a:p>
          <a:p>
            <a:pPr algn="ctr">
              <a:buFont typeface="Wingdings" pitchFamily="2" charset="2"/>
              <a:buNone/>
            </a:pPr>
            <a:endParaRPr lang="en-US" sz="2400" dirty="0" smtClean="0"/>
          </a:p>
          <a:p>
            <a:pPr algn="ctr">
              <a:buFont typeface="Wingdings" pitchFamily="2" charset="2"/>
              <a:buNone/>
            </a:pPr>
            <a:endParaRPr lang="en-US" sz="2400" dirty="0" smtClean="0"/>
          </a:p>
          <a:p>
            <a:pPr algn="ctr">
              <a:buFont typeface="Wingdings" pitchFamily="2" charset="2"/>
              <a:buNone/>
            </a:pPr>
            <a:endParaRPr lang="en-US" sz="2400" dirty="0" smtClean="0"/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Ken Martz, </a:t>
            </a:r>
            <a:r>
              <a:rPr lang="en-US" sz="2000" dirty="0" err="1" smtClean="0"/>
              <a:t>Psy.D</a:t>
            </a:r>
            <a:r>
              <a:rPr lang="en-US" sz="2000" dirty="0" smtClean="0"/>
              <a:t>. CAS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 smtClean="0"/>
              <a:t>Special Assistant to the Secretary</a:t>
            </a:r>
          </a:p>
          <a:p>
            <a:pPr algn="ctr">
              <a:buFont typeface="Wingdings" pitchFamily="2" charset="2"/>
              <a:buNone/>
            </a:pPr>
            <a:endParaRPr lang="en-US" sz="1800" dirty="0" smtClean="0"/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Pennsylvania Department of Drug and Alcohol Programs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A53D68-D773-4D66-A3FA-9906DE7B62C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Prescribing Guidelines: 7 Steps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58645" y="1143000"/>
            <a:ext cx="370291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17228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Prescribing Guidelines: 7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800600"/>
          </a:xfrm>
        </p:spPr>
        <p:txBody>
          <a:bodyPr anchor="ctr">
            <a:normAutofit fontScale="6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Emergency </a:t>
            </a:r>
            <a:r>
              <a:rPr lang="en-US" dirty="0"/>
              <a:t>providers should not </a:t>
            </a:r>
            <a:r>
              <a:rPr lang="en-US" dirty="0" smtClean="0"/>
              <a:t>prescribe long </a:t>
            </a:r>
            <a:r>
              <a:rPr lang="en-US" dirty="0"/>
              <a:t>acting opioid agents such as OxyContin</a:t>
            </a:r>
            <a:r>
              <a:rPr lang="en-US" dirty="0" smtClean="0"/>
              <a:t>®, extended-release </a:t>
            </a:r>
            <a:r>
              <a:rPr lang="en-US" dirty="0"/>
              <a:t>morphine, or methadone, </a:t>
            </a:r>
            <a:r>
              <a:rPr lang="en-US" dirty="0" smtClean="0"/>
              <a:t>unless coordinated </a:t>
            </a:r>
            <a:r>
              <a:rPr lang="en-US" dirty="0"/>
              <a:t>with the outpatient provider.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patient should not receive </a:t>
            </a:r>
            <a:r>
              <a:rPr lang="en-US" dirty="0" smtClean="0"/>
              <a:t>opioid prescriptions </a:t>
            </a:r>
            <a:r>
              <a:rPr lang="en-US" dirty="0"/>
              <a:t>for chronic or recurrent pain </a:t>
            </a:r>
            <a:r>
              <a:rPr lang="en-US" dirty="0" smtClean="0"/>
              <a:t>from multiple </a:t>
            </a:r>
            <a:r>
              <a:rPr lang="en-US" dirty="0"/>
              <a:t>providers.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Upon </a:t>
            </a:r>
            <a:r>
              <a:rPr lang="en-US" dirty="0"/>
              <a:t>development of a controlled </a:t>
            </a:r>
            <a:r>
              <a:rPr lang="en-US" dirty="0" smtClean="0"/>
              <a:t>substances database </a:t>
            </a:r>
            <a:r>
              <a:rPr lang="en-US" dirty="0"/>
              <a:t>by the Commonwealth of </a:t>
            </a:r>
            <a:r>
              <a:rPr lang="en-US" dirty="0" smtClean="0"/>
              <a:t>Pennsylvania, emergency </a:t>
            </a:r>
            <a:r>
              <a:rPr lang="en-US" dirty="0"/>
              <a:t>providers should access this </a:t>
            </a:r>
            <a:r>
              <a:rPr lang="en-US" dirty="0" smtClean="0"/>
              <a:t>as indicated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Emergency </a:t>
            </a:r>
            <a:r>
              <a:rPr lang="en-US" dirty="0"/>
              <a:t>providers should not replace lost </a:t>
            </a:r>
            <a:r>
              <a:rPr lang="en-US" dirty="0" smtClean="0"/>
              <a:t>or stolen </a:t>
            </a:r>
            <a:r>
              <a:rPr lang="en-US" dirty="0"/>
              <a:t>prescriptions for controlled substances.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Emergency </a:t>
            </a:r>
            <a:r>
              <a:rPr lang="en-US" dirty="0"/>
              <a:t>providers should not fill </a:t>
            </a:r>
            <a:r>
              <a:rPr lang="en-US" dirty="0" smtClean="0"/>
              <a:t>prescription for </a:t>
            </a:r>
            <a:r>
              <a:rPr lang="en-US" dirty="0"/>
              <a:t>patients who run out of pain </a:t>
            </a:r>
            <a:r>
              <a:rPr lang="en-US" dirty="0" smtClean="0"/>
              <a:t>medications; refills </a:t>
            </a:r>
            <a:r>
              <a:rPr lang="en-US" dirty="0"/>
              <a:t>are to be arranged with the primary </a:t>
            </a:r>
            <a:r>
              <a:rPr lang="en-US" dirty="0" smtClean="0"/>
              <a:t>or specialty </a:t>
            </a:r>
            <a:r>
              <a:rPr lang="en-US" dirty="0"/>
              <a:t>prescribing provider.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Patients </a:t>
            </a:r>
            <a:r>
              <a:rPr lang="en-US" dirty="0"/>
              <a:t>whose behavior raises the </a:t>
            </a:r>
            <a:r>
              <a:rPr lang="en-US" dirty="0" smtClean="0"/>
              <a:t>provider’s concern </a:t>
            </a:r>
            <a:r>
              <a:rPr lang="en-US" dirty="0"/>
              <a:t>for addiction should be encouraged </a:t>
            </a:r>
            <a:r>
              <a:rPr lang="en-US" dirty="0" smtClean="0"/>
              <a:t>to seek </a:t>
            </a:r>
            <a:r>
              <a:rPr lang="en-US" dirty="0"/>
              <a:t>detoxification assistance, and </a:t>
            </a:r>
            <a:r>
              <a:rPr lang="en-US" dirty="0" smtClean="0"/>
              <a:t>emergency department </a:t>
            </a:r>
            <a:r>
              <a:rPr lang="en-US" dirty="0"/>
              <a:t>staff should provide information </a:t>
            </a:r>
            <a:r>
              <a:rPr lang="en-US" dirty="0" smtClean="0"/>
              <a:t>to assist </a:t>
            </a:r>
            <a:r>
              <a:rPr lang="en-US" dirty="0"/>
              <a:t>in this process.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7244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Prescribing Guidelines: 7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800600"/>
          </a:xfrm>
        </p:spPr>
        <p:txBody>
          <a:bodyPr anchor="ctr">
            <a:normAutofit fontScale="77500" lnSpcReduction="20000"/>
          </a:bodyPr>
          <a:lstStyle/>
          <a:p>
            <a:pPr marL="514350" indent="-514350">
              <a:buFont typeface="+mj-lt"/>
              <a:buAutoNum type="arabicParenR" startAt="7"/>
            </a:pPr>
            <a:r>
              <a:rPr lang="en-US" dirty="0" smtClean="0"/>
              <a:t>Opioid </a:t>
            </a:r>
            <a:r>
              <a:rPr lang="en-US" dirty="0"/>
              <a:t>analgesics may be appropriate for </a:t>
            </a:r>
            <a:r>
              <a:rPr lang="en-US" dirty="0" smtClean="0"/>
              <a:t>acute illness </a:t>
            </a:r>
            <a:r>
              <a:rPr lang="en-US" dirty="0"/>
              <a:t>or </a:t>
            </a:r>
            <a:r>
              <a:rPr lang="en-US" dirty="0" smtClean="0"/>
              <a:t>injury.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Discharge </a:t>
            </a:r>
            <a:r>
              <a:rPr lang="en-US" dirty="0"/>
              <a:t>prescriptions should be </a:t>
            </a:r>
            <a:r>
              <a:rPr lang="en-US" dirty="0" smtClean="0"/>
              <a:t>limited to </a:t>
            </a:r>
            <a:r>
              <a:rPr lang="en-US" dirty="0"/>
              <a:t>the amount needed until follow-up </a:t>
            </a:r>
            <a:r>
              <a:rPr lang="en-US" dirty="0" smtClean="0"/>
              <a:t>and typically </a:t>
            </a:r>
            <a:r>
              <a:rPr lang="en-US" dirty="0"/>
              <a:t>should not exceed seven </a:t>
            </a:r>
            <a:r>
              <a:rPr lang="en-US" dirty="0" smtClean="0"/>
              <a:t>days.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When </a:t>
            </a:r>
            <a:r>
              <a:rPr lang="en-US" dirty="0"/>
              <a:t>selecting a medication for pain control</a:t>
            </a:r>
            <a:r>
              <a:rPr lang="en-US" dirty="0" smtClean="0"/>
              <a:t>, the </a:t>
            </a:r>
            <a:r>
              <a:rPr lang="en-US" dirty="0"/>
              <a:t>provider should consider </a:t>
            </a:r>
            <a:r>
              <a:rPr lang="en-US" dirty="0" smtClean="0"/>
              <a:t>non-opioid medications </a:t>
            </a:r>
            <a:r>
              <a:rPr lang="en-US" dirty="0"/>
              <a:t>as alternative or </a:t>
            </a:r>
            <a:r>
              <a:rPr lang="en-US" dirty="0" smtClean="0"/>
              <a:t>concurrent therapy.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When </a:t>
            </a:r>
            <a:r>
              <a:rPr lang="en-US" dirty="0"/>
              <a:t>opioids are indicated, the </a:t>
            </a:r>
            <a:r>
              <a:rPr lang="en-US" dirty="0" smtClean="0"/>
              <a:t>provider should </a:t>
            </a:r>
            <a:r>
              <a:rPr lang="en-US" dirty="0"/>
              <a:t>choose the lowest potency </a:t>
            </a:r>
            <a:r>
              <a:rPr lang="en-US" dirty="0" smtClean="0"/>
              <a:t>opioid necessary </a:t>
            </a:r>
            <a:r>
              <a:rPr lang="en-US" dirty="0"/>
              <a:t>to relieve the patient’s </a:t>
            </a:r>
            <a:r>
              <a:rPr lang="en-US" dirty="0" smtClean="0"/>
              <a:t>pain.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An </a:t>
            </a:r>
            <a:r>
              <a:rPr lang="en-US" dirty="0"/>
              <a:t>emergency department </a:t>
            </a:r>
            <a:r>
              <a:rPr lang="en-US" dirty="0" smtClean="0"/>
              <a:t>provider should </a:t>
            </a:r>
            <a:r>
              <a:rPr lang="en-US" dirty="0"/>
              <a:t>only dispense the amount of </a:t>
            </a:r>
            <a:r>
              <a:rPr lang="en-US" dirty="0" smtClean="0"/>
              <a:t>opioid medication </a:t>
            </a:r>
            <a:r>
              <a:rPr lang="en-US" dirty="0"/>
              <a:t>needed to control the </a:t>
            </a:r>
            <a:r>
              <a:rPr lang="en-US" dirty="0" smtClean="0"/>
              <a:t>patient’s pain </a:t>
            </a:r>
            <a:r>
              <a:rPr lang="en-US" dirty="0"/>
              <a:t>until they are able to access a pharmacy.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44042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red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4C623-D2F5-4314-B9EA-C5C2F1E4DC39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1381780"/>
            <a:ext cx="428344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Prevention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9297" y="2510135"/>
            <a:ext cx="32791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Outpatient Treatment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3486090"/>
            <a:ext cx="349828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Intensive Treatment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3400" y="1428690"/>
            <a:ext cx="428344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(Relapse)Prevention</a:t>
            </a:r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 bwMode="auto">
          <a:xfrm>
            <a:off x="457200" y="438944"/>
            <a:ext cx="8510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Progression of a Disease and Recovery</a:t>
            </a:r>
          </a:p>
        </p:txBody>
      </p:sp>
      <p:sp>
        <p:nvSpPr>
          <p:cNvPr id="27656" name="Right Arrow 12"/>
          <p:cNvSpPr>
            <a:spLocks noChangeArrowheads="1"/>
          </p:cNvSpPr>
          <p:nvPr/>
        </p:nvSpPr>
        <p:spPr bwMode="auto">
          <a:xfrm rot="2854917">
            <a:off x="242888" y="1592263"/>
            <a:ext cx="1530350" cy="711200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00B05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600" dirty="0"/>
              <a:t>No addiction</a:t>
            </a:r>
          </a:p>
        </p:txBody>
      </p:sp>
      <p:sp>
        <p:nvSpPr>
          <p:cNvPr id="27657" name="Right Arrow 14"/>
          <p:cNvSpPr>
            <a:spLocks noChangeArrowheads="1"/>
          </p:cNvSpPr>
          <p:nvPr/>
        </p:nvSpPr>
        <p:spPr bwMode="auto">
          <a:xfrm rot="2854917">
            <a:off x="2622550" y="4130676"/>
            <a:ext cx="1622425" cy="774700"/>
          </a:xfrm>
          <a:prstGeom prst="rightArrow">
            <a:avLst>
              <a:gd name="adj1" fmla="val 50000"/>
              <a:gd name="adj2" fmla="val 49991"/>
            </a:avLst>
          </a:prstGeom>
          <a:gradFill flip="none" rotWithShape="1">
            <a:gsLst>
              <a:gs pos="0">
                <a:srgbClr val="A603AB"/>
              </a:gs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300" dirty="0"/>
              <a:t>Middle Addiction</a:t>
            </a:r>
          </a:p>
        </p:txBody>
      </p:sp>
      <p:sp>
        <p:nvSpPr>
          <p:cNvPr id="27658" name="Right Arrow 15"/>
          <p:cNvSpPr>
            <a:spLocks noChangeArrowheads="1"/>
          </p:cNvSpPr>
          <p:nvPr/>
        </p:nvSpPr>
        <p:spPr bwMode="auto">
          <a:xfrm rot="2854917">
            <a:off x="1446212" y="2898776"/>
            <a:ext cx="1590675" cy="717550"/>
          </a:xfrm>
          <a:prstGeom prst="rightArrow">
            <a:avLst>
              <a:gd name="adj1" fmla="val 50000"/>
              <a:gd name="adj2" fmla="val 50094"/>
            </a:avLst>
          </a:prstGeom>
          <a:solidFill>
            <a:srgbClr val="92D05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400" dirty="0"/>
              <a:t>Early Addiction</a:t>
            </a:r>
          </a:p>
        </p:txBody>
      </p:sp>
      <p:sp>
        <p:nvSpPr>
          <p:cNvPr id="27659" name="Right Arrow 16"/>
          <p:cNvSpPr>
            <a:spLocks noChangeArrowheads="1"/>
          </p:cNvSpPr>
          <p:nvPr/>
        </p:nvSpPr>
        <p:spPr bwMode="auto">
          <a:xfrm rot="-2484747">
            <a:off x="4941888" y="4086225"/>
            <a:ext cx="1590675" cy="703263"/>
          </a:xfrm>
          <a:prstGeom prst="rightArrow">
            <a:avLst>
              <a:gd name="adj1" fmla="val 50000"/>
              <a:gd name="adj2" fmla="val 50022"/>
            </a:avLst>
          </a:prstGeom>
          <a:solidFill>
            <a:srgbClr val="00B05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400" dirty="0"/>
              <a:t>Early Recovery</a:t>
            </a:r>
          </a:p>
        </p:txBody>
      </p:sp>
      <p:sp>
        <p:nvSpPr>
          <p:cNvPr id="27660" name="Right Arrow 19"/>
          <p:cNvSpPr>
            <a:spLocks noChangeArrowheads="1"/>
          </p:cNvSpPr>
          <p:nvPr/>
        </p:nvSpPr>
        <p:spPr bwMode="auto">
          <a:xfrm rot="-2484747">
            <a:off x="6213475" y="2879725"/>
            <a:ext cx="1646238" cy="746125"/>
          </a:xfrm>
          <a:prstGeom prst="rightArrow">
            <a:avLst>
              <a:gd name="adj1" fmla="val 50000"/>
              <a:gd name="adj2" fmla="val 50114"/>
            </a:avLst>
          </a:prstGeom>
          <a:solidFill>
            <a:srgbClr val="00B05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400" dirty="0"/>
              <a:t>Middle Recovery</a:t>
            </a:r>
          </a:p>
        </p:txBody>
      </p:sp>
      <p:sp>
        <p:nvSpPr>
          <p:cNvPr id="27661" name="Right Arrow 20"/>
          <p:cNvSpPr>
            <a:spLocks noChangeArrowheads="1"/>
          </p:cNvSpPr>
          <p:nvPr/>
        </p:nvSpPr>
        <p:spPr bwMode="auto">
          <a:xfrm rot="-2484747">
            <a:off x="7505700" y="1724025"/>
            <a:ext cx="1598613" cy="720725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00B05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400" dirty="0"/>
              <a:t>Late Recovery</a:t>
            </a:r>
          </a:p>
        </p:txBody>
      </p:sp>
      <p:sp>
        <p:nvSpPr>
          <p:cNvPr id="27662" name="Rounded Rectangle 21"/>
          <p:cNvSpPr>
            <a:spLocks noChangeArrowheads="1"/>
          </p:cNvSpPr>
          <p:nvPr/>
        </p:nvSpPr>
        <p:spPr bwMode="auto">
          <a:xfrm>
            <a:off x="3505200" y="5172075"/>
            <a:ext cx="2133600" cy="1295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US" dirty="0"/>
              <a:t>Late Addiction</a:t>
            </a:r>
          </a:p>
          <a:p>
            <a:pPr algn="ctr"/>
            <a:r>
              <a:rPr lang="en-US" sz="1200" dirty="0"/>
              <a:t>“Rock Bottom”, </a:t>
            </a:r>
            <a:r>
              <a:rPr lang="en-US" sz="1200" dirty="0" smtClean="0"/>
              <a:t>Arrests </a:t>
            </a:r>
            <a:endParaRPr lang="en-US" sz="1200" dirty="0"/>
          </a:p>
          <a:p>
            <a:pPr algn="ctr"/>
            <a:r>
              <a:rPr lang="en-US" sz="1200" dirty="0"/>
              <a:t>Divorce, Loss of Job</a:t>
            </a:r>
          </a:p>
          <a:p>
            <a:pPr algn="ctr"/>
            <a:r>
              <a:rPr lang="en-US" sz="1200" dirty="0"/>
              <a:t>Depression, </a:t>
            </a:r>
          </a:p>
          <a:p>
            <a:pPr algn="ctr"/>
            <a:r>
              <a:rPr lang="en-US" sz="1200" dirty="0"/>
              <a:t>Hopelessness,</a:t>
            </a:r>
          </a:p>
          <a:p>
            <a:pPr algn="ctr"/>
            <a:r>
              <a:rPr lang="en-US" sz="1200" dirty="0"/>
              <a:t>Suicide, Death</a:t>
            </a:r>
          </a:p>
          <a:p>
            <a:endParaRPr lang="en-US" sz="1400" dirty="0"/>
          </a:p>
        </p:txBody>
      </p:sp>
      <p:sp>
        <p:nvSpPr>
          <p:cNvPr id="27663" name="TextBox 22"/>
          <p:cNvSpPr txBox="1">
            <a:spLocks noChangeArrowheads="1"/>
          </p:cNvSpPr>
          <p:nvPr/>
        </p:nvSpPr>
        <p:spPr bwMode="auto">
          <a:xfrm>
            <a:off x="76200" y="2729696"/>
            <a:ext cx="3048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No drinking</a:t>
            </a:r>
          </a:p>
          <a:p>
            <a:r>
              <a:rPr lang="en-US" sz="1200" dirty="0"/>
              <a:t>Social drinking</a:t>
            </a:r>
          </a:p>
          <a:p>
            <a:r>
              <a:rPr lang="en-US" sz="1200" dirty="0"/>
              <a:t>Drinking feels good</a:t>
            </a:r>
          </a:p>
          <a:p>
            <a:r>
              <a:rPr lang="en-US" sz="1200" dirty="0"/>
              <a:t>    Drink to relax</a:t>
            </a:r>
          </a:p>
          <a:p>
            <a:r>
              <a:rPr lang="en-US" sz="1200" dirty="0"/>
              <a:t>     Drink to escape</a:t>
            </a:r>
          </a:p>
          <a:p>
            <a:r>
              <a:rPr lang="en-US" sz="1200" dirty="0"/>
              <a:t>   Withdrawal from friends</a:t>
            </a:r>
          </a:p>
          <a:p>
            <a:r>
              <a:rPr lang="en-US" sz="1200" dirty="0"/>
              <a:t>         First DUI</a:t>
            </a:r>
          </a:p>
          <a:p>
            <a:r>
              <a:rPr lang="en-US" sz="1200" dirty="0"/>
              <a:t>       Conflict in relationships</a:t>
            </a:r>
          </a:p>
          <a:p>
            <a:r>
              <a:rPr lang="en-US" sz="1200" dirty="0"/>
              <a:t>            Missed time from work</a:t>
            </a:r>
          </a:p>
          <a:p>
            <a:r>
              <a:rPr lang="en-US" sz="1200" dirty="0"/>
              <a:t>                    Regular drinking</a:t>
            </a:r>
          </a:p>
          <a:p>
            <a:r>
              <a:rPr lang="en-US" sz="1200" dirty="0"/>
              <a:t>          Amount of drinking increases</a:t>
            </a:r>
          </a:p>
          <a:p>
            <a:r>
              <a:rPr lang="en-US" sz="1200" dirty="0"/>
              <a:t>                Drink to stop feeling bad</a:t>
            </a:r>
          </a:p>
          <a:p>
            <a:r>
              <a:rPr lang="en-US" sz="1200" dirty="0"/>
              <a:t>               Disciplinary action at </a:t>
            </a:r>
            <a:r>
              <a:rPr lang="en-US" sz="1200" dirty="0" smtClean="0"/>
              <a:t>work Association with negative peer group</a:t>
            </a:r>
          </a:p>
          <a:p>
            <a:r>
              <a:rPr lang="en-US" sz="1200" dirty="0" smtClean="0"/>
              <a:t>   Antisocial beliefs justify behaviors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Increasing health complications</a:t>
            </a:r>
          </a:p>
          <a:p>
            <a:r>
              <a:rPr lang="en-US" sz="1200" dirty="0" smtClean="0"/>
              <a:t>      Relationship isolation/ alienation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 rot="10800000" flipV="1">
            <a:off x="6019800" y="2518694"/>
            <a:ext cx="3200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/>
          </a:p>
          <a:p>
            <a:r>
              <a:rPr lang="en-US" sz="1200" dirty="0"/>
              <a:t>                                   Give to others</a:t>
            </a:r>
          </a:p>
          <a:p>
            <a:r>
              <a:rPr lang="en-US" sz="1200" dirty="0"/>
              <a:t>                                Optimism</a:t>
            </a:r>
          </a:p>
          <a:p>
            <a:r>
              <a:rPr lang="en-US" sz="1200" dirty="0"/>
              <a:t>                             Regain job</a:t>
            </a:r>
          </a:p>
          <a:p>
            <a:r>
              <a:rPr lang="en-US" sz="1200" dirty="0"/>
              <a:t>                           Face problems </a:t>
            </a:r>
          </a:p>
          <a:p>
            <a:r>
              <a:rPr lang="en-US" sz="1200" dirty="0"/>
              <a:t>           </a:t>
            </a:r>
            <a:r>
              <a:rPr lang="en-US" sz="1200" dirty="0" smtClean="0"/>
              <a:t>             </a:t>
            </a:r>
            <a:r>
              <a:rPr lang="en-US" sz="1200" dirty="0"/>
              <a:t>Honesty</a:t>
            </a:r>
          </a:p>
          <a:p>
            <a:r>
              <a:rPr lang="en-US" sz="1200" dirty="0"/>
              <a:t>                    More relaxed</a:t>
            </a:r>
          </a:p>
          <a:p>
            <a:r>
              <a:rPr lang="en-US" sz="1200" dirty="0"/>
              <a:t>                Relationships improve</a:t>
            </a:r>
          </a:p>
          <a:p>
            <a:r>
              <a:rPr lang="en-US" sz="1200" dirty="0"/>
              <a:t>             Begin to develop trust</a:t>
            </a:r>
          </a:p>
          <a:p>
            <a:r>
              <a:rPr lang="en-US" sz="1200" dirty="0"/>
              <a:t>          Resolve legal issues</a:t>
            </a:r>
          </a:p>
          <a:p>
            <a:r>
              <a:rPr lang="en-US" sz="1200" dirty="0"/>
              <a:t>        Self respect returning</a:t>
            </a:r>
          </a:p>
          <a:p>
            <a:r>
              <a:rPr lang="en-US" sz="1200" dirty="0"/>
              <a:t>     Connect with sponsor/</a:t>
            </a:r>
          </a:p>
          <a:p>
            <a:r>
              <a:rPr lang="en-US" sz="1200" dirty="0"/>
              <a:t>             positive peer group</a:t>
            </a:r>
          </a:p>
          <a:p>
            <a:r>
              <a:rPr lang="en-US" sz="1200" dirty="0"/>
              <a:t>   Self </a:t>
            </a:r>
            <a:r>
              <a:rPr lang="en-US" sz="1200" dirty="0" smtClean="0"/>
              <a:t>examination</a:t>
            </a:r>
          </a:p>
          <a:p>
            <a:r>
              <a:rPr lang="en-US" sz="1200" dirty="0" smtClean="0"/>
              <a:t>   Medical stabilization</a:t>
            </a:r>
            <a:endParaRPr lang="en-US" sz="1200" dirty="0"/>
          </a:p>
          <a:p>
            <a:r>
              <a:rPr lang="en-US" sz="1200" dirty="0"/>
              <a:t>  Thinking begins to clear</a:t>
            </a:r>
          </a:p>
          <a:p>
            <a:r>
              <a:rPr lang="en-US" sz="1200" dirty="0"/>
              <a:t>Desire for help</a:t>
            </a:r>
          </a:p>
        </p:txBody>
      </p:sp>
    </p:spTree>
    <p:custDataLst>
      <p:tags r:id="rId1"/>
    </p:custData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83163"/>
          </a:xfrm>
        </p:spPr>
        <p:txBody>
          <a:bodyPr/>
          <a:lstStyle/>
          <a:p>
            <a:r>
              <a:rPr lang="en-US" sz="2000" dirty="0" smtClean="0"/>
              <a:t>When using these guidelines, the approach may vary based on where the patient is in the progression of SUD.</a:t>
            </a:r>
          </a:p>
          <a:p>
            <a:r>
              <a:rPr lang="en-US" sz="2000" dirty="0" smtClean="0"/>
              <a:t>In emergency situations there is limited time for engagement</a:t>
            </a:r>
          </a:p>
          <a:p>
            <a:r>
              <a:rPr lang="en-US" sz="2000" dirty="0" smtClean="0"/>
              <a:t>Some key elements of patient engagement include: </a:t>
            </a:r>
          </a:p>
          <a:p>
            <a:pPr lvl="1"/>
            <a:r>
              <a:rPr lang="en-US" sz="1600" dirty="0" smtClean="0"/>
              <a:t>Set </a:t>
            </a:r>
            <a:r>
              <a:rPr lang="en-US" sz="1600" dirty="0"/>
              <a:t>the tone by displaying genuine interest with active listening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Ask open-ended and non-judgmental questions, </a:t>
            </a:r>
            <a:r>
              <a:rPr lang="en-US" sz="1600" dirty="0" err="1" smtClean="0"/>
              <a:t>eg</a:t>
            </a:r>
            <a:r>
              <a:rPr lang="en-US" sz="1600" dirty="0" smtClean="0"/>
              <a:t>:</a:t>
            </a:r>
          </a:p>
          <a:p>
            <a:pPr lvl="2"/>
            <a:r>
              <a:rPr lang="en-US" sz="1400" dirty="0" smtClean="0"/>
              <a:t>Ask: What impact has alcohol had on your life?</a:t>
            </a:r>
          </a:p>
          <a:p>
            <a:pPr lvl="2"/>
            <a:r>
              <a:rPr lang="en-US" sz="1400" dirty="0" smtClean="0"/>
              <a:t>Rather than: Do you have an alcohol problem?</a:t>
            </a:r>
          </a:p>
          <a:p>
            <a:pPr lvl="1"/>
            <a:r>
              <a:rPr lang="en-US" sz="1600" dirty="0" smtClean="0"/>
              <a:t>Be clear and direct in recommendations, just like other medical recommendations</a:t>
            </a:r>
          </a:p>
          <a:p>
            <a:pPr lvl="1"/>
            <a:r>
              <a:rPr lang="en-US" sz="1600" dirty="0" smtClean="0"/>
              <a:t>Be knowledgeable about  a range of offerings such as how to access treatment locally, connections for funding assistance etc.</a:t>
            </a:r>
          </a:p>
          <a:p>
            <a:pPr lvl="1"/>
            <a:r>
              <a:rPr lang="en-US" sz="1600" dirty="0" smtClean="0"/>
              <a:t>When available, persons in recovery can be a valuable asset to engage these conversations. </a:t>
            </a:r>
          </a:p>
          <a:p>
            <a:pPr lvl="1"/>
            <a:r>
              <a:rPr lang="en-US" sz="1600" dirty="0" smtClean="0"/>
              <a:t>Close the discussion with a positive connection, whether or not the patient agrees to the recommended plan. (Doing so can help them re-engage when they are ready)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Patient Engagement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9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52400" y="1905000"/>
          <a:ext cx="53340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7000" y="609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/>
              </a:rPr>
              <a:t>Elements of the Warm Handoff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371600"/>
            <a:ext cx="365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County Drug and Alcohol Agency (SCA) helps ensure active funding stream (e.g. Medicaid, county funding, etc). These are front door to SUD treatment access.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Their role is to identify payment sources, to complete an initial assessments, and to connect individuals to treatment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DDAP has led efforts to address each of these areas, with specific action steps.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2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/>
              <a:t>Warm handoff procedures are evidence based as an effective approach with substantial research support</a:t>
            </a:r>
          </a:p>
          <a:p>
            <a:pPr lvl="1"/>
            <a:r>
              <a:rPr lang="en-US" sz="1400" dirty="0" smtClean="0"/>
              <a:t>O'Neil, S. H. (2009). Addiction treatment providers needed for 'warm handoff' from </a:t>
            </a:r>
            <a:r>
              <a:rPr lang="en-US" sz="1400" dirty="0" err="1" smtClean="0"/>
              <a:t>EDs.</a:t>
            </a:r>
            <a:r>
              <a:rPr lang="en-US" sz="1400" dirty="0" smtClean="0"/>
              <a:t>  </a:t>
            </a:r>
            <a:r>
              <a:rPr lang="en-US" sz="1400" i="1" dirty="0" smtClean="0"/>
              <a:t>Alcoholism &amp; Drug Abuse Weekly</a:t>
            </a:r>
            <a:r>
              <a:rPr lang="en-US" sz="1400" dirty="0" smtClean="0"/>
              <a:t>, </a:t>
            </a:r>
            <a:r>
              <a:rPr lang="en-US" sz="1400" i="1" dirty="0" smtClean="0"/>
              <a:t>21</a:t>
            </a:r>
            <a:r>
              <a:rPr lang="en-US" sz="1400" dirty="0" smtClean="0"/>
              <a:t>(38), 1-3. </a:t>
            </a:r>
          </a:p>
          <a:p>
            <a:pPr lvl="1"/>
            <a:r>
              <a:rPr lang="en-US" sz="1400" dirty="0" smtClean="0"/>
              <a:t>Koenig, C. J., </a:t>
            </a:r>
            <a:r>
              <a:rPr lang="en-US" sz="1400" dirty="0" err="1" smtClean="0"/>
              <a:t>Maguen</a:t>
            </a:r>
            <a:r>
              <a:rPr lang="en-US" sz="1400" dirty="0" smtClean="0"/>
              <a:t>, S., Daley, A., Cohen, G., &amp; Seal, K. H. (2013). Passing the baton: A grounded practical theory of handoff communication between multidisciplinary providers in two department of veterans affairs outpatient settings.</a:t>
            </a:r>
            <a:r>
              <a:rPr lang="en-US" sz="1400" i="1" dirty="0" smtClean="0"/>
              <a:t> Journal of General Internal Medicine, 28</a:t>
            </a:r>
            <a:r>
              <a:rPr lang="en-US" sz="1400" dirty="0" smtClean="0"/>
              <a:t>(1), 41-50. </a:t>
            </a:r>
          </a:p>
          <a:p>
            <a:pPr lvl="1"/>
            <a:r>
              <a:rPr lang="en-US" sz="1400" dirty="0" smtClean="0"/>
              <a:t>Boudreaux, Edwin D., Haskins, B., </a:t>
            </a:r>
            <a:r>
              <a:rPr lang="en-US" sz="1400" dirty="0" err="1" smtClean="0"/>
              <a:t>Harralson</a:t>
            </a:r>
            <a:r>
              <a:rPr lang="en-US" sz="1400" dirty="0" smtClean="0"/>
              <a:t>, T., &amp; Bernstein, E. (2015) The remote brief intervention and referral to treatment model: Development, functionality, acceptability, and feasibility, </a:t>
            </a:r>
            <a:r>
              <a:rPr lang="en-US" sz="1400" i="1" dirty="0" smtClean="0"/>
              <a:t>Drug and Alcohol Dependence, 155(1),</a:t>
            </a:r>
            <a:r>
              <a:rPr lang="en-US" sz="1400" dirty="0" smtClean="0"/>
              <a:t> 236-242.</a:t>
            </a:r>
          </a:p>
          <a:p>
            <a:pPr lvl="1"/>
            <a:r>
              <a:rPr lang="en-US" sz="1400" dirty="0" err="1" smtClean="0"/>
              <a:t>Sammer</a:t>
            </a:r>
            <a:r>
              <a:rPr lang="en-US" sz="1400" dirty="0" smtClean="0"/>
              <a:t>, J. (2015). Warm handoffs serve as the first step toward accountable care.</a:t>
            </a:r>
            <a:r>
              <a:rPr lang="en-US" sz="1400" i="1" dirty="0" smtClean="0"/>
              <a:t> Behavioral Healthcare, 35</a:t>
            </a:r>
            <a:r>
              <a:rPr lang="en-US" sz="1400" dirty="0" smtClean="0"/>
              <a:t>(3), 24-27. </a:t>
            </a:r>
          </a:p>
          <a:p>
            <a:pPr lvl="1"/>
            <a:r>
              <a:rPr lang="en-US" sz="1400" dirty="0" smtClean="0"/>
              <a:t>Bernstein, E., </a:t>
            </a:r>
            <a:r>
              <a:rPr lang="en-US" sz="1400" dirty="0" err="1" smtClean="0"/>
              <a:t>Ashong</a:t>
            </a:r>
            <a:r>
              <a:rPr lang="en-US" sz="1400" dirty="0" smtClean="0"/>
              <a:t>, D., </a:t>
            </a:r>
            <a:r>
              <a:rPr lang="en-US" sz="1400" dirty="0" err="1" smtClean="0"/>
              <a:t>Heeren</a:t>
            </a:r>
            <a:r>
              <a:rPr lang="en-US" sz="1400" dirty="0" smtClean="0"/>
              <a:t>, T., Winter, M., Bliss, C., </a:t>
            </a:r>
            <a:r>
              <a:rPr lang="en-US" sz="1400" dirty="0" err="1" smtClean="0"/>
              <a:t>Madico</a:t>
            </a:r>
            <a:r>
              <a:rPr lang="en-US" sz="1400" dirty="0" smtClean="0"/>
              <a:t>, G., &amp; Bernstein, J. (2012). The impact of a brief motivational intervention on unprotected sex and sex while high among drug-positive emergency department patients who receive STI/HIV VC/T and drug treatment referral as standard of care.</a:t>
            </a:r>
            <a:r>
              <a:rPr lang="en-US" sz="1400" i="1" dirty="0" smtClean="0"/>
              <a:t> AIDS and Behavior, 16</a:t>
            </a:r>
            <a:r>
              <a:rPr lang="en-US" sz="1400" dirty="0" smtClean="0"/>
              <a:t>(5), 1203-16.</a:t>
            </a:r>
          </a:p>
          <a:p>
            <a:pPr lvl="1"/>
            <a:r>
              <a:rPr lang="en-US" sz="1400" dirty="0" smtClean="0"/>
              <a:t>Bernstein, S. L., &amp; </a:t>
            </a:r>
            <a:r>
              <a:rPr lang="en-US" sz="1400" dirty="0" err="1" smtClean="0"/>
              <a:t>D'Onofrio</a:t>
            </a:r>
            <a:r>
              <a:rPr lang="en-US" sz="1400" dirty="0" smtClean="0"/>
              <a:t>, G. (2013). A promising approach for emergency departments to care for patients with substance use and behavioral disorders.</a:t>
            </a:r>
            <a:r>
              <a:rPr lang="en-US" sz="1400" i="1" dirty="0" smtClean="0"/>
              <a:t> Health Affairs, 32</a:t>
            </a:r>
            <a:r>
              <a:rPr lang="en-US" sz="1400" dirty="0" smtClean="0"/>
              <a:t>(12), 2122-8.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600" u="sng" dirty="0" smtClean="0"/>
          </a:p>
          <a:p>
            <a:pPr lvl="1"/>
            <a:endParaRPr lang="en-US" u="sng" dirty="0" smtClean="0"/>
          </a:p>
          <a:p>
            <a:pPr lvl="1"/>
            <a:endParaRPr lang="en-US" u="sng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Evidence Based Practice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4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DDAP conducted a survey of existing practices in Pennsylvania, in other states, and the literature to identify best practices.  Key models are: </a:t>
            </a:r>
          </a:p>
          <a:p>
            <a:pPr lvl="1"/>
            <a:r>
              <a:rPr lang="en-US" sz="2000" u="sng" dirty="0" smtClean="0"/>
              <a:t>SUD Professional Models</a:t>
            </a:r>
            <a:r>
              <a:rPr lang="en-US" sz="2000" dirty="0" smtClean="0"/>
              <a:t>: The SCA, their designee or treatment provider, offer immediate access to screening, assessment and referral.  </a:t>
            </a:r>
          </a:p>
          <a:p>
            <a:pPr lvl="1"/>
            <a:r>
              <a:rPr lang="en-US" sz="2000" u="sng" dirty="0" smtClean="0"/>
              <a:t>Recovery Models</a:t>
            </a:r>
            <a:r>
              <a:rPr lang="en-US" sz="2000" dirty="0" smtClean="0"/>
              <a:t>: Certified Recovery Specialists or volunteers from the recovery community (e.g. peer support groups) staff emergency rooms or phone lines at key times to help transition patients to SUD treatment. </a:t>
            </a:r>
          </a:p>
          <a:p>
            <a:pPr lvl="1"/>
            <a:r>
              <a:rPr lang="en-US" sz="2000" u="sng" dirty="0" smtClean="0"/>
              <a:t>Hospital Based Models</a:t>
            </a:r>
            <a:r>
              <a:rPr lang="en-US" sz="2000" dirty="0" smtClean="0"/>
              <a:t>: Hospital staff coordinate referrals similar to the process done with other acute medical conditions such as transfers to nursing homes and physical rehabilitation.</a:t>
            </a:r>
          </a:p>
          <a:p>
            <a:pPr lvl="1"/>
            <a:endParaRPr lang="en-US" u="sng" dirty="0" smtClean="0"/>
          </a:p>
          <a:p>
            <a:pPr lvl="1"/>
            <a:endParaRPr lang="en-US" u="sng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533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Models of Warm Handoff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7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Factors to consider: </a:t>
            </a:r>
          </a:p>
          <a:p>
            <a:pPr lvl="1"/>
            <a:r>
              <a:rPr lang="en-US" sz="2000" dirty="0" smtClean="0"/>
              <a:t>Implementation</a:t>
            </a:r>
          </a:p>
          <a:p>
            <a:pPr lvl="2"/>
            <a:r>
              <a:rPr lang="en-US" sz="1600" dirty="0" smtClean="0"/>
              <a:t>Relationship building between partners</a:t>
            </a:r>
          </a:p>
          <a:p>
            <a:pPr lvl="2"/>
            <a:r>
              <a:rPr lang="en-US" sz="1600" dirty="0" smtClean="0"/>
              <a:t>Addressing stigma</a:t>
            </a:r>
          </a:p>
          <a:p>
            <a:pPr lvl="2"/>
            <a:r>
              <a:rPr lang="en-US" sz="1600" dirty="0" smtClean="0"/>
              <a:t>Managing costs</a:t>
            </a:r>
          </a:p>
          <a:p>
            <a:pPr lvl="1"/>
            <a:r>
              <a:rPr lang="en-US" sz="2000" dirty="0" smtClean="0"/>
              <a:t>Referral Resources</a:t>
            </a:r>
          </a:p>
          <a:p>
            <a:pPr lvl="2"/>
            <a:r>
              <a:rPr lang="en-US" sz="1600" dirty="0" smtClean="0"/>
              <a:t>Choosing procedures that work locally</a:t>
            </a:r>
          </a:p>
          <a:p>
            <a:pPr lvl="2"/>
            <a:r>
              <a:rPr lang="en-US" sz="1600" dirty="0" smtClean="0"/>
              <a:t>Treatment availability</a:t>
            </a:r>
          </a:p>
          <a:p>
            <a:pPr lvl="2"/>
            <a:r>
              <a:rPr lang="en-US" sz="1600" dirty="0" smtClean="0"/>
              <a:t>Funding for treatment</a:t>
            </a:r>
          </a:p>
          <a:p>
            <a:pPr lvl="1"/>
            <a:r>
              <a:rPr lang="en-US" sz="2000" dirty="0" smtClean="0"/>
              <a:t>Maintenance</a:t>
            </a:r>
          </a:p>
          <a:p>
            <a:pPr lvl="2"/>
            <a:r>
              <a:rPr lang="en-US" sz="1600" dirty="0" smtClean="0"/>
              <a:t>Create practices that are easy for the workflow</a:t>
            </a:r>
          </a:p>
          <a:p>
            <a:pPr lvl="2">
              <a:buNone/>
            </a:pPr>
            <a:endParaRPr lang="en-US" sz="1200" dirty="0" smtClean="0"/>
          </a:p>
          <a:p>
            <a:pPr lvl="1"/>
            <a:endParaRPr lang="en-US" u="sng" dirty="0" smtClean="0"/>
          </a:p>
          <a:p>
            <a:pPr lvl="1"/>
            <a:endParaRPr lang="en-US" u="sng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533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Considerations</a:t>
            </a: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2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Action Steps/Workflow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53000"/>
          </a:xfrm>
        </p:spPr>
        <p:txBody>
          <a:bodyPr anchor="ctr">
            <a:normAutofit fontScale="55000" lnSpcReduction="20000"/>
          </a:bodyPr>
          <a:lstStyle/>
          <a:p>
            <a:pPr marL="685800" indent="-685800">
              <a:buFont typeface="Arial" pitchFamily="34" charset="0"/>
              <a:buChar char="•"/>
              <a:defRPr/>
            </a:pPr>
            <a:r>
              <a:rPr lang="en-US" dirty="0" smtClean="0"/>
              <a:t>Client Presents</a:t>
            </a:r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en-US" dirty="0" smtClean="0"/>
              <a:t>Screen for SUD :</a:t>
            </a:r>
          </a:p>
          <a:p>
            <a:pPr marL="1943100" lvl="3" indent="-685800">
              <a:buFont typeface="Courier New" pitchFamily="49" charset="0"/>
              <a:buChar char="o"/>
              <a:defRPr/>
            </a:pPr>
            <a:r>
              <a:rPr lang="en-US" dirty="0" smtClean="0"/>
              <a:t>Based on positive screening results, provide intervention or referral to treatment</a:t>
            </a:r>
          </a:p>
          <a:p>
            <a:pPr marL="2857500" lvl="5" indent="-685800">
              <a:buFont typeface="Wingdings" pitchFamily="2" charset="2"/>
              <a:buChar char="Ø"/>
              <a:defRPr/>
            </a:pPr>
            <a:r>
              <a:rPr lang="en-US" dirty="0" smtClean="0"/>
              <a:t>Use motivational enhancement language to engage</a:t>
            </a:r>
          </a:p>
          <a:p>
            <a:pPr marL="2857500" lvl="5" indent="-685800">
              <a:buFont typeface="Wingdings" pitchFamily="2" charset="2"/>
              <a:buChar char="Ø"/>
              <a:defRPr/>
            </a:pPr>
            <a:r>
              <a:rPr lang="en-US" dirty="0" smtClean="0"/>
              <a:t>May be initiated by embedded staff or collaborations  (</a:t>
            </a:r>
            <a:r>
              <a:rPr lang="en-US" dirty="0" err="1" smtClean="0"/>
              <a:t>eg</a:t>
            </a:r>
            <a:r>
              <a:rPr lang="en-US" dirty="0" smtClean="0"/>
              <a:t>. nurse, peer specialists, collaborations with SUD treatment providers etc.)</a:t>
            </a:r>
          </a:p>
          <a:p>
            <a:pPr marL="2857500" lvl="5" indent="-685800"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en-US" dirty="0" smtClean="0"/>
              <a:t>Screen for medication interactions:</a:t>
            </a:r>
          </a:p>
          <a:p>
            <a:pPr marL="1943100" lvl="3" indent="-685800">
              <a:buFont typeface="Courier New" pitchFamily="49" charset="0"/>
              <a:buChar char="o"/>
              <a:defRPr/>
            </a:pPr>
            <a:r>
              <a:rPr lang="en-US" dirty="0" smtClean="0"/>
              <a:t>Check PDMP</a:t>
            </a:r>
          </a:p>
          <a:p>
            <a:pPr marL="1943100" lvl="3" indent="-685800">
              <a:buFont typeface="Courier New" pitchFamily="49" charset="0"/>
              <a:buChar char="o"/>
              <a:defRPr/>
            </a:pPr>
            <a:endParaRPr lang="en-US" dirty="0" smtClean="0"/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en-US" sz="3300" dirty="0" smtClean="0"/>
              <a:t>Prescribe in accordance with appropriate Guidelines</a:t>
            </a:r>
          </a:p>
          <a:p>
            <a:pPr marL="685800" indent="-68580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685800" indent="-685800">
              <a:buFont typeface="Arial" pitchFamily="34" charset="0"/>
              <a:buChar char="•"/>
              <a:defRPr/>
            </a:pPr>
            <a:r>
              <a:rPr lang="en-US" dirty="0" err="1" smtClean="0"/>
              <a:t>Followup</a:t>
            </a:r>
            <a:r>
              <a:rPr lang="en-US" dirty="0" smtClean="0"/>
              <a:t> care:</a:t>
            </a:r>
          </a:p>
          <a:p>
            <a:pPr marL="1943100" lvl="3" indent="-685800">
              <a:buFont typeface="Courier New" pitchFamily="49" charset="0"/>
              <a:buChar char="o"/>
              <a:defRPr/>
            </a:pPr>
            <a:r>
              <a:rPr lang="en-US" sz="3600" b="1" u="sng" dirty="0" smtClean="0"/>
              <a:t>Use warm handoff  and referrals to appropriate care</a:t>
            </a:r>
          </a:p>
          <a:p>
            <a:pPr marL="1943100" lvl="3" indent="-685800">
              <a:buFont typeface="Courier New" pitchFamily="49" charset="0"/>
              <a:buChar char="o"/>
              <a:defRPr/>
            </a:pPr>
            <a:r>
              <a:rPr lang="en-US" dirty="0" smtClean="0"/>
              <a:t>Where appropriate, co-prescribe </a:t>
            </a:r>
            <a:r>
              <a:rPr lang="en-US" dirty="0" err="1" smtClean="0"/>
              <a:t>naloxone</a:t>
            </a:r>
            <a:endParaRPr lang="en-US" dirty="0" smtClean="0"/>
          </a:p>
          <a:p>
            <a:pPr marL="1943100" lvl="3" indent="-685800">
              <a:buFont typeface="Courier New" pitchFamily="49" charset="0"/>
              <a:buChar char="o"/>
              <a:defRPr/>
            </a:pPr>
            <a:r>
              <a:rPr lang="en-US" dirty="0" smtClean="0"/>
              <a:t>Provide information on safe medication storage and disposal</a:t>
            </a:r>
          </a:p>
          <a:p>
            <a:pPr marL="685800" indent="-685800">
              <a:defRPr/>
            </a:pPr>
            <a:r>
              <a:rPr lang="en-US" dirty="0" smtClean="0"/>
              <a:t>Considerations: </a:t>
            </a:r>
          </a:p>
          <a:p>
            <a:pPr marL="1485900" lvl="2" indent="-685800">
              <a:defRPr/>
            </a:pPr>
            <a:r>
              <a:rPr lang="en-US" dirty="0" smtClean="0"/>
              <a:t>Use warm handoff  and referrals to appropriate care</a:t>
            </a:r>
          </a:p>
          <a:p>
            <a:pPr marL="1485900" lvl="2" indent="-685800">
              <a:defRPr/>
            </a:pPr>
            <a:r>
              <a:rPr lang="en-US" dirty="0" smtClean="0"/>
              <a:t>For difficult cases/ cases not responding to treatment as expected, check for SUD.</a:t>
            </a:r>
          </a:p>
          <a:p>
            <a:pPr marL="1485900" lvl="2" indent="-685800">
              <a:defRPr/>
            </a:pPr>
            <a:r>
              <a:rPr lang="en-US" dirty="0" smtClean="0"/>
              <a:t>For patients at risk of addiction use caution with all potentially addictive medications (consider opiates, stimulants, benzodiazepines etc.).  Consider alternatives. Consider safety of dosage practices.</a:t>
            </a:r>
          </a:p>
          <a:p>
            <a:pPr marL="1085850" lvl="1" indent="-685800"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17228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Review of process of Warm Handoff</a:t>
            </a:r>
          </a:p>
          <a:p>
            <a:r>
              <a:rPr lang="en-US" sz="2800" dirty="0" smtClean="0"/>
              <a:t>Pending developments</a:t>
            </a:r>
          </a:p>
          <a:p>
            <a:r>
              <a:rPr lang="en-US" sz="2800" dirty="0" smtClean="0"/>
              <a:t>Recommendations/Discussion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C53DC-2FFB-4D80-80E2-5CD9174576E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3200" dirty="0" smtClean="0"/>
          </a:p>
          <a:p>
            <a:pPr algn="ctr">
              <a:buFont typeface="Wingdings" pitchFamily="2" charset="2"/>
              <a:buNone/>
            </a:pPr>
            <a:r>
              <a:rPr lang="en-US" sz="3200" dirty="0" smtClean="0"/>
              <a:t>Ken Martz, </a:t>
            </a:r>
            <a:r>
              <a:rPr lang="en-US" sz="3200" dirty="0" err="1" smtClean="0"/>
              <a:t>Psy.D</a:t>
            </a:r>
            <a:r>
              <a:rPr lang="en-US" sz="3200" dirty="0" smtClean="0"/>
              <a:t>. CAS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Special Assistant to the Secretary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Pennsylvania Department of Drug and Alcohol Programs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hlinkClick r:id="rId4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903 Health and Welfare Building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625 Forster St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Harrisburg, PA 17120</a:t>
            </a:r>
            <a:endParaRPr lang="en-US" sz="2000" dirty="0" smtClean="0">
              <a:hlinkClick r:id="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hlinkClick r:id=""/>
              </a:rPr>
              <a:t>KeMartz@pa.gov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(717) 547-3323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0A23A6-FDC4-4523-8311-1712FAD8CE1F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35715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21602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chemeClr val="bg1"/>
                </a:solidFill>
                <a:latin typeface="Constantia"/>
              </a:rPr>
              <a:t>Overview of Substance and Drug 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475" y="5123625"/>
            <a:ext cx="36655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Substance Abuse and Mental Health Services Administration. (2009). </a:t>
            </a:r>
            <a:r>
              <a:rPr lang="en-US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Results From the 2008 National Survey on Drug Use and Health: National Findings 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Rockville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Maryland. </a:t>
            </a:r>
            <a:endParaRPr lang="en-US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93" y="2100828"/>
            <a:ext cx="3323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nstantia"/>
              </a:rPr>
              <a:t>Past-Year Initiates for Specific Illicit Drugs Among Persons Age 12 or Older, 2008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304800" y="2589816"/>
            <a:ext cx="3709988" cy="2528888"/>
            <a:chOff x="192" y="864"/>
            <a:chExt cx="2337" cy="1593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2" y="864"/>
              <a:ext cx="2337" cy="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9000"/>
                      </a14:imgEffect>
                      <a14:imgEffect>
                        <a14:brightnessContrast brigh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64"/>
              <a:ext cx="234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Content Placeholder 11"/>
          <p:cNvPicPr>
            <a:picLocks noGrp="1" noChangeAspect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63" y="2385336"/>
            <a:ext cx="4311513" cy="324612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6334860" y="3851853"/>
            <a:ext cx="203815" cy="57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7737974" y="2472826"/>
            <a:ext cx="167665" cy="556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1832113"/>
            <a:ext cx="3323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onstantia"/>
              </a:rPr>
              <a:t>Past-Year Initiates for Specific Illicit Drugs Among Persons Age 12 or Older, </a:t>
            </a:r>
            <a:r>
              <a:rPr lang="en-US" sz="1200" dirty="0" smtClean="0">
                <a:solidFill>
                  <a:prstClr val="black"/>
                </a:solidFill>
                <a:latin typeface="Constantia"/>
              </a:rPr>
              <a:t>2014</a:t>
            </a:r>
            <a:endParaRPr lang="en-US" sz="1200" dirty="0">
              <a:solidFill>
                <a:prstClr val="black"/>
              </a:solidFill>
              <a:latin typeface="Constant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349359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21602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u="sng" dirty="0"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45730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9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Okie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(2010). </a:t>
            </a:r>
            <a:r>
              <a:rPr lang="en-US" sz="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England Journal of Medicine </a:t>
            </a:r>
            <a:endParaRPr lang="en-US" sz="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447800"/>
            <a:ext cx="6385559" cy="39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262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red 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8288"/>
            <a:ext cx="80010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Drug Related Overdose Deaths in Pennsylvania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38201" y="1162628"/>
            <a:ext cx="7874448" cy="5695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56899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        </a:t>
            </a:r>
            <a:r>
              <a:rPr lang="en-US" sz="3200" dirty="0" smtClean="0">
                <a:solidFill>
                  <a:schemeClr val="bg1"/>
                </a:solidFill>
              </a:rPr>
              <a:t>The Solution- Think Comprehensive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Prevention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Primary Prevention Services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Pennsylvania Prescriber Practice Guidelines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Safe Storage Procedures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Permanent Drop Boxes for medication disposal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Intervention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Prescription </a:t>
            </a:r>
            <a:r>
              <a:rPr lang="en-US" sz="1800" dirty="0"/>
              <a:t>Drug Monitoring </a:t>
            </a:r>
            <a:r>
              <a:rPr lang="en-US" sz="1800" dirty="0" smtClean="0"/>
              <a:t>Program</a:t>
            </a:r>
          </a:p>
          <a:p>
            <a:pPr lvl="1">
              <a:lnSpc>
                <a:spcPct val="90000"/>
              </a:lnSpc>
            </a:pPr>
            <a:r>
              <a:rPr lang="en-US" sz="2000" b="1" u="sng" dirty="0" smtClean="0"/>
              <a:t>Warm Handoff to SUD supports/treatment</a:t>
            </a:r>
            <a:endParaRPr lang="en-US" sz="2000" b="1" u="sng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Treatment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Licensed Substance Use Disorder Treatment Services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Recovery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Recovery Management Supports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98CFF-37F9-4269-9E13-1FC17A744B5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20987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        </a:t>
            </a:r>
            <a:r>
              <a:rPr lang="en-US" sz="3200" dirty="0" smtClean="0">
                <a:solidFill>
                  <a:schemeClr val="bg1"/>
                </a:solidFill>
              </a:rPr>
              <a:t>The Solution- Prescribing Guidelines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Prescribing Practices Workgroup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Formed in 2013 led by Secretary of Pennsylvania Department of Drug and Alcohol Programs (DDAP) co-chaired by Physician General of Pennsylvania.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Included a broad range of public and private stakeholders including: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Federal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SAMHSA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State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Department of Drug and Alcohol Programs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Department of Health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Department of State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Department of Human Services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Department of Insurance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Department of Military and Veterans Affairs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Public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Universities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Medical Associations: Physicians, </a:t>
            </a:r>
            <a:r>
              <a:rPr lang="en-US" sz="1100" dirty="0" err="1" smtClean="0"/>
              <a:t>Ostpeopaths</a:t>
            </a:r>
            <a:r>
              <a:rPr lang="en-US" sz="1100" dirty="0" smtClean="0"/>
              <a:t>, Nurses, Dentists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Hospitals</a:t>
            </a:r>
          </a:p>
          <a:p>
            <a:pPr lvl="3">
              <a:lnSpc>
                <a:spcPct val="90000"/>
              </a:lnSpc>
            </a:pPr>
            <a:r>
              <a:rPr lang="en-US" sz="1100" dirty="0" smtClean="0"/>
              <a:t>Physicians</a:t>
            </a:r>
          </a:p>
          <a:p>
            <a:pPr lvl="3">
              <a:lnSpc>
                <a:spcPct val="90000"/>
              </a:lnSpc>
            </a:pPr>
            <a:endParaRPr lang="en-US" sz="1000" dirty="0" smtClean="0"/>
          </a:p>
          <a:p>
            <a:pPr lvl="2">
              <a:lnSpc>
                <a:spcPct val="90000"/>
              </a:lnSpc>
              <a:buNone/>
            </a:pPr>
            <a:endParaRPr lang="en-US" sz="1600" dirty="0" smtClean="0"/>
          </a:p>
          <a:p>
            <a:pPr lvl="2">
              <a:lnSpc>
                <a:spcPct val="90000"/>
              </a:lnSpc>
              <a:buNone/>
            </a:pPr>
            <a:endParaRPr lang="en-US" sz="1600" dirty="0" smtClean="0"/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98CFF-37F9-4269-9E13-1FC17A744B51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20987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        </a:t>
            </a:r>
            <a:r>
              <a:rPr lang="en-US" sz="3200" dirty="0" smtClean="0">
                <a:solidFill>
                  <a:schemeClr val="bg1"/>
                </a:solidFill>
              </a:rPr>
              <a:t>The Solution- Prescribing Guidelines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Prevention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Pennsylvania Prescriber Practice Guidelines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Emergency Department Pain Treatment Guidelines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Use of </a:t>
            </a:r>
            <a:r>
              <a:rPr lang="en-US" sz="1600" dirty="0" err="1" smtClean="0"/>
              <a:t>Opioids</a:t>
            </a:r>
            <a:r>
              <a:rPr lang="en-US" sz="1600" dirty="0" smtClean="0"/>
              <a:t> to Treat Non-Cancer Pain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Use of </a:t>
            </a:r>
            <a:r>
              <a:rPr lang="en-US" sz="1600" dirty="0" err="1" smtClean="0"/>
              <a:t>Opioids</a:t>
            </a:r>
            <a:r>
              <a:rPr lang="en-US" sz="1600" dirty="0" smtClean="0"/>
              <a:t> in Dental Practices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Obstetrics and Gynecological Pain Treatment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Geriatric Pain: </a:t>
            </a:r>
            <a:r>
              <a:rPr lang="en-US" sz="1600" dirty="0" err="1" smtClean="0"/>
              <a:t>Opioid</a:t>
            </a:r>
            <a:r>
              <a:rPr lang="en-US" sz="1600" dirty="0" smtClean="0"/>
              <a:t> Use and Safe Prescribing</a:t>
            </a:r>
          </a:p>
          <a:p>
            <a:pPr lvl="2">
              <a:lnSpc>
                <a:spcPct val="90000"/>
              </a:lnSpc>
            </a:pPr>
            <a:r>
              <a:rPr lang="en-US" sz="1600" dirty="0" err="1" smtClean="0"/>
              <a:t>Opioid</a:t>
            </a:r>
            <a:r>
              <a:rPr lang="en-US" sz="1600" dirty="0" smtClean="0"/>
              <a:t> Dispensing Guidelines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Use of Addiction Treatment Medications in the Treatment of Pregnant Patients with </a:t>
            </a:r>
            <a:r>
              <a:rPr lang="en-US" sz="1600" dirty="0" err="1" smtClean="0"/>
              <a:t>Opioid</a:t>
            </a:r>
            <a:r>
              <a:rPr lang="en-US" sz="1600" dirty="0" smtClean="0"/>
              <a:t> Use Disorder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Pending Finalization</a:t>
            </a:r>
            <a:endParaRPr lang="en-US" sz="1600" dirty="0" smtClean="0"/>
          </a:p>
          <a:p>
            <a:pPr lvl="2"/>
            <a:r>
              <a:rPr lang="en-US" sz="1600" dirty="0" smtClean="0"/>
              <a:t>Benzodiazepines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Future plans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Sports Medicine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Pediatrics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?</a:t>
            </a:r>
          </a:p>
          <a:p>
            <a:pPr lvl="2">
              <a:lnSpc>
                <a:spcPct val="90000"/>
              </a:lnSpc>
              <a:buNone/>
            </a:pPr>
            <a:endParaRPr lang="en-US" sz="1600" dirty="0" smtClean="0"/>
          </a:p>
          <a:p>
            <a:pPr lvl="2">
              <a:lnSpc>
                <a:spcPct val="90000"/>
              </a:lnSpc>
              <a:buNone/>
            </a:pPr>
            <a:endParaRPr lang="en-US" sz="1600" dirty="0" smtClean="0"/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98CFF-37F9-4269-9E13-1FC17A744B51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20987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        </a:t>
            </a:r>
            <a:r>
              <a:rPr lang="en-US" sz="3200" dirty="0" smtClean="0">
                <a:solidFill>
                  <a:schemeClr val="bg1"/>
                </a:solidFill>
              </a:rPr>
              <a:t>The Solution- Prescribing Guidelines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Research: </a:t>
            </a:r>
            <a:r>
              <a:rPr lang="en-US" sz="2000" dirty="0" smtClean="0"/>
              <a:t>Practice Guidelines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Leads to reduction in prescribing of opioids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29% immediate reduction after implementation (Del Portal, et al., 2015)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Gains are sustained over time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33% reduction one year after implementation (Del </a:t>
            </a:r>
            <a:r>
              <a:rPr lang="en-US" sz="1600" smtClean="0"/>
              <a:t>Portal et </a:t>
            </a:r>
            <a:r>
              <a:rPr lang="en-US" sz="1600" dirty="0" smtClean="0"/>
              <a:t>al., 2015)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Goal to reduce advancement of SUD development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Drivers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Focus on Pain Cessation rather than Patient Functionality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Patient Satisfaction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Fiscal Incentives for Patient Satisfaction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Lack of Prescriber Education in SUD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Lack of Prescriber Education in alternatives</a:t>
            </a:r>
          </a:p>
          <a:p>
            <a:pPr lvl="2">
              <a:lnSpc>
                <a:spcPct val="90000"/>
              </a:lnSpc>
              <a:buNone/>
            </a:pPr>
            <a:endParaRPr lang="en-US" sz="1600" dirty="0" smtClean="0"/>
          </a:p>
          <a:p>
            <a:pPr lvl="2">
              <a:lnSpc>
                <a:spcPct val="90000"/>
              </a:lnSpc>
              <a:buNone/>
            </a:pPr>
            <a:endParaRPr lang="en-US" sz="1600" dirty="0" smtClean="0"/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98CFF-37F9-4269-9E13-1FC17A744B51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96784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DAP Theme Revised">
  <a:themeElements>
    <a:clrScheme name="DDAP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0C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DAP Them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DAP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DAP Them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5162</TotalTime>
  <Words>1736</Words>
  <Application>Microsoft Office PowerPoint</Application>
  <PresentationFormat>On-screen Show (4:3)</PresentationFormat>
  <Paragraphs>320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Constantia</vt:lpstr>
      <vt:lpstr>Courier New</vt:lpstr>
      <vt:lpstr>Times New Roman</vt:lpstr>
      <vt:lpstr>Verdana</vt:lpstr>
      <vt:lpstr>Wingdings</vt:lpstr>
      <vt:lpstr>DDAP Theme Revised</vt:lpstr>
      <vt:lpstr>DDAP Theme</vt:lpstr>
      <vt:lpstr>1_DDAP Theme</vt:lpstr>
      <vt:lpstr>3_DDAP Theme</vt:lpstr>
      <vt:lpstr> </vt:lpstr>
      <vt:lpstr>Overview</vt:lpstr>
      <vt:lpstr>Overview of Substance and Drug Use</vt:lpstr>
      <vt:lpstr>PowerPoint Presentation</vt:lpstr>
      <vt:lpstr>Drug Related Overdose Deaths in Pennsylvania</vt:lpstr>
      <vt:lpstr>         The Solution- Think Comprehensive</vt:lpstr>
      <vt:lpstr>         The Solution- Prescribing Guidelines</vt:lpstr>
      <vt:lpstr>         The Solution- Prescribing Guidelines</vt:lpstr>
      <vt:lpstr>         The Solution- Prescribing Guidelines</vt:lpstr>
      <vt:lpstr>Prescribing Guidelines: 7 Steps</vt:lpstr>
      <vt:lpstr>Prescribing Guidelines: 7 Steps</vt:lpstr>
      <vt:lpstr>Prescribing Guidelines: 7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Steps/Workflow</vt:lpstr>
      <vt:lpstr>Contact Information</vt:lpstr>
    </vt:vector>
  </TitlesOfParts>
  <Company>Gaudenzia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amontier</dc:creator>
  <cp:lastModifiedBy>Crystal L. Downey</cp:lastModifiedBy>
  <cp:revision>284</cp:revision>
  <cp:lastPrinted>2015-06-17T15:54:12Z</cp:lastPrinted>
  <dcterms:created xsi:type="dcterms:W3CDTF">2004-03-03T20:18:31Z</dcterms:created>
  <dcterms:modified xsi:type="dcterms:W3CDTF">2016-11-03T14:10:53Z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A34E5BFF-7558-43BD-8B23-A9A14A4605B0</vt:lpwstr>
  </property>
  <property fmtid="{D5CDD505-2E9C-101B-9397-08002B2CF9AE}" pid="3" name="ArticulatePath">
    <vt:lpwstr>Treatment Referral in an Opioid Crisis Opportunities to Engage IRETA</vt:lpwstr>
  </property>
</Properties>
</file>